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0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7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0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16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8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1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8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8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80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3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597B5-C893-4095-8357-5919F9CF5B2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3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veeteedeamet.ee/en/height-system-eh2000-now-used-estoni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42460"/>
            <a:ext cx="9144000" cy="2387600"/>
          </a:xfrm>
        </p:spPr>
        <p:txBody>
          <a:bodyPr/>
          <a:lstStyle/>
          <a:p>
            <a:r>
              <a:rPr lang="et-EE" dirty="0" smtClean="0"/>
              <a:t>Lessons learned from CHART </a:t>
            </a:r>
            <a:r>
              <a:rPr lang="et-EE" dirty="0" smtClean="0"/>
              <a:t>Course </a:t>
            </a:r>
            <a:r>
              <a:rPr lang="et-EE" dirty="0" smtClean="0"/>
              <a:t>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t-EE" dirty="0" smtClean="0"/>
              <a:t>Nele Kaurla</a:t>
            </a:r>
          </a:p>
          <a:p>
            <a:r>
              <a:rPr lang="et-EE" dirty="0" smtClean="0"/>
              <a:t>2019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30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r>
              <a:rPr lang="fr-FR" sz="40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Self introduction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780232"/>
              </p:ext>
            </p:extLst>
          </p:nvPr>
        </p:nvGraphicFramePr>
        <p:xfrm>
          <a:off x="1123902" y="1942666"/>
          <a:ext cx="8128000" cy="48808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492843"/>
                <a:gridCol w="5635157"/>
              </a:tblGrid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Name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Nele Kaurla</a:t>
                      </a:r>
                      <a:endParaRPr lang="en-US" dirty="0"/>
                    </a:p>
                  </a:txBody>
                  <a:tcPr/>
                </a:tc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Alumni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Estonia</a:t>
                      </a:r>
                      <a:endParaRPr lang="en-US" dirty="0"/>
                    </a:p>
                  </a:txBody>
                  <a:tcPr/>
                </a:tc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Organization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Estonian Maritime</a:t>
                      </a:r>
                      <a:r>
                        <a:rPr lang="et-EE" baseline="0" dirty="0" smtClean="0"/>
                        <a:t> Administration </a:t>
                      </a:r>
                      <a:endParaRPr lang="en-US" dirty="0"/>
                    </a:p>
                  </a:txBody>
                  <a:tcPr/>
                </a:tc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Position/Job 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Chief Cartography</a:t>
                      </a:r>
                      <a:r>
                        <a:rPr lang="et-EE" baseline="0" dirty="0" smtClean="0"/>
                        <a:t> Specialist</a:t>
                      </a:r>
                      <a:endParaRPr lang="en-US" dirty="0"/>
                    </a:p>
                  </a:txBody>
                  <a:tcPr/>
                </a:tc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job 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Supervising</a:t>
                      </a:r>
                      <a:r>
                        <a:rPr lang="et-EE" baseline="0" dirty="0" smtClean="0"/>
                        <a:t> the process of p</a:t>
                      </a:r>
                      <a:r>
                        <a:rPr lang="et-EE" dirty="0" smtClean="0"/>
                        <a:t>aper chart production, planning and compilation</a:t>
                      </a:r>
                      <a:r>
                        <a:rPr lang="et-EE" baseline="0" dirty="0" smtClean="0"/>
                        <a:t> of the ENCs, consulting colleagues in their work, participating in working groups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9616694" y="2092130"/>
            <a:ext cx="2257425" cy="2752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Please put your photo here!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052337" y="2507022"/>
            <a:ext cx="3386137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26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My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career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path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projects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/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Achievements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8414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t-EE" dirty="0" smtClean="0"/>
              <a:t>2007 – started to work at Estonian Maritime Administration</a:t>
            </a:r>
          </a:p>
          <a:p>
            <a:r>
              <a:rPr lang="et-EE" dirty="0" smtClean="0"/>
              <a:t>2008 – Marine Cartography Course at the UKHO</a:t>
            </a:r>
          </a:p>
          <a:p>
            <a:r>
              <a:rPr lang="et-EE" dirty="0" smtClean="0"/>
              <a:t>2014 – Senior </a:t>
            </a:r>
            <a:r>
              <a:rPr lang="et-EE" dirty="0"/>
              <a:t>C</a:t>
            </a:r>
            <a:r>
              <a:rPr lang="et-EE" dirty="0" smtClean="0"/>
              <a:t>artography </a:t>
            </a:r>
            <a:r>
              <a:rPr lang="et-EE" dirty="0"/>
              <a:t>S</a:t>
            </a:r>
            <a:r>
              <a:rPr lang="et-EE" dirty="0" smtClean="0"/>
              <a:t>pecialist</a:t>
            </a:r>
          </a:p>
          <a:p>
            <a:r>
              <a:rPr lang="et-EE" dirty="0" smtClean="0"/>
              <a:t>2015 – CAT B </a:t>
            </a:r>
            <a:r>
              <a:rPr lang="et-EE" dirty="0"/>
              <a:t>T</a:t>
            </a:r>
            <a:r>
              <a:rPr lang="et-EE" dirty="0" smtClean="0"/>
              <a:t>raining </a:t>
            </a:r>
            <a:r>
              <a:rPr lang="et-EE" dirty="0"/>
              <a:t>C</a:t>
            </a:r>
            <a:r>
              <a:rPr lang="et-EE" dirty="0" smtClean="0"/>
              <a:t>ourse at the UKHO</a:t>
            </a:r>
          </a:p>
          <a:p>
            <a:r>
              <a:rPr lang="et-EE" dirty="0" smtClean="0"/>
              <a:t>2018 – Chief Cartography Specialist</a:t>
            </a:r>
          </a:p>
          <a:p>
            <a:pPr marL="0" indent="0">
              <a:buNone/>
            </a:pPr>
            <a:r>
              <a:rPr lang="et-EE" dirty="0"/>
              <a:t>The biggest </a:t>
            </a:r>
            <a:r>
              <a:rPr lang="et-EE" dirty="0" smtClean="0"/>
              <a:t>challenge </a:t>
            </a:r>
            <a:r>
              <a:rPr lang="et-EE" dirty="0"/>
              <a:t>after the course has been the switch to the new </a:t>
            </a:r>
            <a:r>
              <a:rPr lang="et-EE" dirty="0" smtClean="0"/>
              <a:t>height </a:t>
            </a:r>
            <a:r>
              <a:rPr lang="et-EE" dirty="0"/>
              <a:t>system in the Baltic Sea region, which Estonia started to implement from the </a:t>
            </a:r>
            <a:r>
              <a:rPr lang="et-EE" dirty="0" smtClean="0"/>
              <a:t>1 </a:t>
            </a:r>
            <a:r>
              <a:rPr lang="et-EE" dirty="0"/>
              <a:t>of January 2018 (more information can be found here: </a:t>
            </a:r>
            <a:r>
              <a:rPr lang="et-EE" u="sng" dirty="0">
                <a:hlinkClick r:id="rId2"/>
              </a:rPr>
              <a:t>https://veeteedeamet.ee/en/height-system-eh2000-now-used-estonia</a:t>
            </a:r>
            <a:r>
              <a:rPr lang="et-EE" dirty="0" smtClean="0"/>
              <a:t>). We </a:t>
            </a:r>
            <a:r>
              <a:rPr lang="et-EE" dirty="0"/>
              <a:t>have to </a:t>
            </a:r>
            <a:r>
              <a:rPr lang="et-EE" dirty="0" smtClean="0"/>
              <a:t>recompile all ENCs (133), paper charts (65), chart albums (4)</a:t>
            </a:r>
          </a:p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52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Autofit/>
          </a:bodyPr>
          <a:lstStyle/>
          <a:p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Lessons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learned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CHART Course</a:t>
            </a:r>
            <a:endParaRPr lang="en-US" sz="36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8414"/>
            <a:ext cx="10515600" cy="4351338"/>
          </a:xfrm>
        </p:spPr>
        <p:txBody>
          <a:bodyPr>
            <a:normAutofit/>
          </a:bodyPr>
          <a:lstStyle/>
          <a:p>
            <a:r>
              <a:rPr lang="et-EE" dirty="0" smtClean="0"/>
              <a:t>New practical skills and knowledge – raise my self-confidence to make decisions</a:t>
            </a:r>
          </a:p>
          <a:p>
            <a:r>
              <a:rPr lang="et-EE" dirty="0" smtClean="0"/>
              <a:t>Better understanding of how to assess data and determine the relevant actions</a:t>
            </a:r>
            <a:endParaRPr lang="et-EE" dirty="0"/>
          </a:p>
          <a:p>
            <a:r>
              <a:rPr lang="et-EE" dirty="0" smtClean="0"/>
              <a:t>The benefits for sending me to the course from my boss’s point of view (opinions overlap):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t-EE" dirty="0" smtClean="0"/>
              <a:t>my </a:t>
            </a:r>
            <a:r>
              <a:rPr lang="et-EE" dirty="0"/>
              <a:t>contribution to </a:t>
            </a:r>
            <a:r>
              <a:rPr lang="et-EE" dirty="0" smtClean="0"/>
              <a:t>updating </a:t>
            </a:r>
            <a:r>
              <a:rPr lang="et-EE" dirty="0"/>
              <a:t>the production of our paper </a:t>
            </a:r>
            <a:r>
              <a:rPr lang="et-EE" dirty="0" smtClean="0"/>
              <a:t>charts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t-EE" dirty="0" smtClean="0"/>
              <a:t>my </a:t>
            </a:r>
            <a:r>
              <a:rPr lang="et-EE" dirty="0"/>
              <a:t>participation in the implementation process of the new </a:t>
            </a:r>
            <a:r>
              <a:rPr lang="et-EE" dirty="0" smtClean="0"/>
              <a:t>height </a:t>
            </a:r>
            <a:r>
              <a:rPr lang="et-EE" dirty="0"/>
              <a:t>system (attending the Baltic Sea region working group, working out the rules of procedure and </a:t>
            </a:r>
            <a:r>
              <a:rPr lang="et-EE" dirty="0" smtClean="0"/>
              <a:t>the implementation in our office, etc).</a:t>
            </a:r>
            <a:endParaRPr lang="et-EE" dirty="0"/>
          </a:p>
          <a:p>
            <a:endParaRPr lang="et-EE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38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</a:t>
            </a:r>
            <a:r>
              <a:rPr lang="fr-FR" sz="40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uggestion for the future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8414"/>
            <a:ext cx="10515600" cy="4351338"/>
          </a:xfrm>
        </p:spPr>
        <p:txBody>
          <a:bodyPr>
            <a:normAutofit/>
          </a:bodyPr>
          <a:lstStyle/>
          <a:p>
            <a:r>
              <a:rPr lang="et-EE" sz="3600" dirty="0" smtClean="0"/>
              <a:t>Definitely continue with the training course. It is often the fastest and only way to get a compact overview of the basic skills. For example it helped me a lot to understand the IHO standards which are needed for cartography.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87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t-EE" sz="4800" dirty="0" smtClean="0"/>
              <a:t>Thank </a:t>
            </a:r>
            <a:r>
              <a:rPr lang="et-EE" sz="4800" dirty="0" smtClean="0"/>
              <a:t>You!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8159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14670</TotalTime>
  <Words>342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Wingdings</vt:lpstr>
      <vt:lpstr>Office Theme</vt:lpstr>
      <vt:lpstr>Lessons learned from CHART Course 2015</vt:lpstr>
      <vt:lpstr> Self introduction</vt:lpstr>
      <vt:lpstr> My career path and projects / Achievements</vt:lpstr>
      <vt:lpstr>Lessons learned from CHART Course</vt:lpstr>
      <vt:lpstr>Suggestion for the future</vt:lpstr>
      <vt:lpstr>PowerPoint Presentation</vt:lpstr>
    </vt:vector>
  </TitlesOfParts>
  <Company>IHO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POJ</dc:creator>
  <cp:lastModifiedBy>Kristjan</cp:lastModifiedBy>
  <cp:revision>40</cp:revision>
  <dcterms:created xsi:type="dcterms:W3CDTF">2019-10-04T14:42:16Z</dcterms:created>
  <dcterms:modified xsi:type="dcterms:W3CDTF">2019-10-23T19:30:35Z</dcterms:modified>
</cp:coreProperties>
</file>